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6EC2C-ACD4-4E9B-9F0A-4AD59CC36D22}" type="datetimeFigureOut">
              <a:rPr lang="pt-BR" smtClean="0"/>
              <a:t>08/11/2011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02183-A8D0-4A51-B4DE-8D798E54E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54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88C7-CE47-4B9C-87C8-CE6478D37DE5}" type="datetime1">
              <a:rPr lang="pt-BR" smtClean="0"/>
              <a:t>08/11/2011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FBA6-C870-404F-B1EF-FB03CDDAF262}" type="datetime1">
              <a:rPr lang="pt-BR" smtClean="0"/>
              <a:t>08/11/2011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C44-3BA1-4674-A3EF-226D2C9E6C04}" type="datetime1">
              <a:rPr lang="pt-BR" smtClean="0"/>
              <a:t>08/11/2011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D191-B54D-407C-AB51-C64371679282}" type="datetime1">
              <a:rPr lang="pt-BR" smtClean="0"/>
              <a:t>08/11/2011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55A7-4FDB-45BF-973D-35236C3BB5F9}" type="datetime1">
              <a:rPr lang="pt-BR" smtClean="0"/>
              <a:t>08/11/2011</a:t>
            </a:fld>
            <a:endParaRPr lang="pt-B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18C1-6835-4FC7-A196-CD6FDC819D4F}" type="datetime1">
              <a:rPr lang="pt-BR" smtClean="0"/>
              <a:t>08/11/2011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388B-AE2D-435A-9C29-6C97F7255721}" type="datetime1">
              <a:rPr lang="pt-BR" smtClean="0"/>
              <a:t>08/11/2011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6BD5-B10B-4A8A-870D-67D3728EE6D2}" type="datetime1">
              <a:rPr lang="pt-BR" smtClean="0"/>
              <a:t>08/11/2011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E003-B0F8-4287-BE6E-465F636AC565}" type="datetime1">
              <a:rPr lang="pt-BR" smtClean="0"/>
              <a:t>08/11/2011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4D28-CC18-40A8-B307-49410B51EDE1}" type="datetime1">
              <a:rPr lang="pt-BR" smtClean="0"/>
              <a:t>08/11/2011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9A74-A820-4639-9129-BAC7C1971D9A}" type="datetime1">
              <a:rPr lang="pt-BR" smtClean="0"/>
              <a:t>08/11/2011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2F3FDC-1A8B-4F32-88A9-078BC66BB1AF}" type="datetime1">
              <a:rPr lang="pt-BR" smtClean="0"/>
              <a:t>08/11/2011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D79DD7-F5A0-4A8A-AE68-565E21A1F103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Secondary Electron Detection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CAMTECH 2011</a:t>
            </a:r>
          </a:p>
          <a:p>
            <a:pPr algn="ctr"/>
            <a:r>
              <a:rPr lang="en-US" dirty="0" err="1" smtClean="0"/>
              <a:t>Regi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3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INTRO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1988840"/>
            <a:ext cx="5198431" cy="4525963"/>
          </a:xfrm>
        </p:spPr>
        <p:txBody>
          <a:bodyPr/>
          <a:lstStyle/>
          <a:p>
            <a:r>
              <a:rPr lang="en-US" dirty="0" smtClean="0"/>
              <a:t>High energy e</a:t>
            </a:r>
            <a:r>
              <a:rPr lang="en-US" baseline="30000" dirty="0" smtClean="0"/>
              <a:t>- </a:t>
            </a:r>
            <a:r>
              <a:rPr lang="en-US" dirty="0" smtClean="0"/>
              <a:t>beam scans sample surface (</a:t>
            </a:r>
            <a:r>
              <a:rPr lang="en-US" i="1" dirty="0" smtClean="0"/>
              <a:t>Raster </a:t>
            </a:r>
            <a:r>
              <a:rPr lang="en-US" dirty="0" smtClean="0"/>
              <a:t>- line by line).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Provides information about surface and near-surface atoms – topography and chemical composition.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Stereoscopic images (3D perspective)</a:t>
            </a:r>
            <a:endParaRPr lang="en-US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61628"/>
            <a:ext cx="344805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66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BEAM-SAMPLE INTERACTIONS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20888"/>
            <a:ext cx="4619625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843808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BSE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779912" y="337084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Emissions of SE</a:t>
            </a:r>
            <a:endParaRPr lang="pt-BR" dirty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831252" y="45305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Electrostatic force</a:t>
            </a:r>
            <a:endParaRPr lang="pt-BR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253525" y="2592614"/>
            <a:ext cx="118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Incident beam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302925" y="476944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10nm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771800" y="50131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Constituent atoms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29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56510"/>
            <a:ext cx="8229600" cy="5040560"/>
          </a:xfrm>
        </p:spPr>
        <p:txBody>
          <a:bodyPr>
            <a:normAutofit/>
          </a:bodyPr>
          <a:lstStyle/>
          <a:p>
            <a:r>
              <a:rPr lang="en-US" dirty="0" smtClean="0"/>
              <a:t>Backscattered Electrons (BSE) increase in reflectivity with growth in atomic number </a:t>
            </a:r>
          </a:p>
          <a:p>
            <a:endParaRPr lang="en-US" dirty="0"/>
          </a:p>
          <a:p>
            <a:r>
              <a:rPr lang="en-US" dirty="0"/>
              <a:t>Secondary </a:t>
            </a:r>
            <a:r>
              <a:rPr lang="en-US" dirty="0" smtClean="0"/>
              <a:t>electrons (SE) predominantly </a:t>
            </a:r>
            <a:r>
              <a:rPr lang="en-US" dirty="0"/>
              <a:t>produced by the interactions between </a:t>
            </a:r>
            <a:r>
              <a:rPr lang="en-US" dirty="0" smtClean="0"/>
              <a:t>highly energetic </a:t>
            </a:r>
            <a:r>
              <a:rPr lang="en-US" dirty="0"/>
              <a:t>beam electrons and weakly </a:t>
            </a:r>
            <a:r>
              <a:rPr lang="en-US" dirty="0" smtClean="0"/>
              <a:t>bonded.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Only SE produced within a depth of 10 nm can escape the sample</a:t>
            </a:r>
          </a:p>
          <a:p>
            <a:pPr marL="0" indent="0">
              <a:buNone/>
            </a:pPr>
            <a:endParaRPr lang="en-US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BEAM-SAMPLE INTERACTIONS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613188"/>
              </p:ext>
            </p:extLst>
          </p:nvPr>
        </p:nvGraphicFramePr>
        <p:xfrm>
          <a:off x="1524000" y="418868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Specimen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Origin of e</a:t>
                      </a:r>
                      <a:r>
                        <a:rPr lang="en-US" baseline="30000" dirty="0" smtClean="0"/>
                        <a:t>-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Conduction band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Insulator/Semiconductor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Valence band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61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Secondary Electrons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29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Energy below 50 </a:t>
            </a:r>
            <a:r>
              <a:rPr lang="en-US" dirty="0" err="1" smtClean="0"/>
              <a:t>eV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Electron Emission Yield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bigger the yield the bigger the signal intensity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varies from material to material</a:t>
            </a:r>
            <a:endParaRPr lang="pt-BR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increases with e</a:t>
            </a:r>
            <a:r>
              <a:rPr lang="en-US" baseline="30000" dirty="0" smtClean="0"/>
              <a:t>-</a:t>
            </a:r>
            <a:r>
              <a:rPr lang="en-US" dirty="0" smtClean="0"/>
              <a:t>-beam incident angle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5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963" y="2051556"/>
            <a:ext cx="4705509" cy="248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932040" y="23488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668344" y="29249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BSE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37219" y="422108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        10            100        1k        10k        20k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369831" y="449982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Energy of e</a:t>
            </a:r>
            <a:r>
              <a:rPr lang="en-US" baseline="30000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 emitted from specimen (log </a:t>
            </a:r>
            <a:r>
              <a:rPr lang="en-US" dirty="0" err="1" smtClean="0">
                <a:solidFill>
                  <a:schemeClr val="bg1"/>
                </a:solidFill>
              </a:rPr>
              <a:t>eV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 rot="16200000">
            <a:off x="2524419" y="309102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Relative count of emitted e</a:t>
            </a:r>
            <a:r>
              <a:rPr lang="en-US" baseline="30000" dirty="0" smtClean="0">
                <a:solidFill>
                  <a:schemeClr val="bg1"/>
                </a:solidFill>
              </a:rPr>
              <a:t>-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82985"/>
            <a:ext cx="15621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89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SE Images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information about topography and defects adjacent to surface (depth) – 10 nm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6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35" y="2564904"/>
            <a:ext cx="3792999" cy="3792999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871882" y="635790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BSE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744090" y="636233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</a:t>
            </a: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12976"/>
            <a:ext cx="4604864" cy="262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8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 Detection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047781"/>
            <a:ext cx="4464496" cy="2541459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7</a:t>
            </a:fld>
            <a:endParaRPr lang="pt-BR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Distinguished SE1, SE2 and SE3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SE1: emitted from the e</a:t>
            </a:r>
            <a:r>
              <a:rPr lang="en-US" baseline="30000" dirty="0" smtClean="0"/>
              <a:t>-</a:t>
            </a:r>
            <a:r>
              <a:rPr lang="en-US" dirty="0" smtClean="0"/>
              <a:t>-beam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rradiation point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SE2: </a:t>
            </a:r>
            <a:r>
              <a:rPr lang="en-US" dirty="0"/>
              <a:t>e</a:t>
            </a:r>
            <a:r>
              <a:rPr lang="en-US" dirty="0" smtClean="0"/>
              <a:t>mitted along with the </a:t>
            </a:r>
          </a:p>
          <a:p>
            <a:pPr marL="0" indent="0">
              <a:buNone/>
            </a:pPr>
            <a:r>
              <a:rPr lang="en-US" dirty="0" smtClean="0"/>
              <a:t>springing-out process of BSE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SE3: due to BSE collisions with </a:t>
            </a:r>
          </a:p>
          <a:p>
            <a:pPr marL="0" indent="0">
              <a:buNone/>
            </a:pPr>
            <a:r>
              <a:rPr lang="en-US" dirty="0" smtClean="0"/>
              <a:t>Parts other than the specimen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330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99197"/>
            <a:ext cx="3960440" cy="3210123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8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SE Detection</a:t>
            </a:r>
            <a:endParaRPr lang="pt-BR" dirty="0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1672208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Everhart and </a:t>
            </a:r>
            <a:r>
              <a:rPr lang="en-US" dirty="0" err="1" smtClean="0"/>
              <a:t>Thornley</a:t>
            </a:r>
            <a:r>
              <a:rPr lang="en-US" dirty="0" smtClean="0"/>
              <a:t> Detector: designed in 1960 to collect and amplify the signal </a:t>
            </a:r>
            <a:r>
              <a:rPr lang="en-US" dirty="0" err="1" smtClean="0"/>
              <a:t>provenient</a:t>
            </a:r>
            <a:r>
              <a:rPr lang="en-US" dirty="0" smtClean="0"/>
              <a:t> from SE</a:t>
            </a:r>
            <a:endParaRPr lang="pt-BR" dirty="0"/>
          </a:p>
        </p:txBody>
      </p:sp>
      <p:grpSp>
        <p:nvGrpSpPr>
          <p:cNvPr id="58" name="Grupo 57"/>
          <p:cNvGrpSpPr/>
          <p:nvPr/>
        </p:nvGrpSpPr>
        <p:grpSpPr>
          <a:xfrm>
            <a:off x="4572000" y="3068960"/>
            <a:ext cx="4293120" cy="3270804"/>
            <a:chOff x="4644008" y="3068960"/>
            <a:chExt cx="4293120" cy="3270804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3068960"/>
              <a:ext cx="4262505" cy="32708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Seta para a direita 8"/>
            <p:cNvSpPr/>
            <p:nvPr/>
          </p:nvSpPr>
          <p:spPr>
            <a:xfrm rot="3349670">
              <a:off x="6819208" y="4474355"/>
              <a:ext cx="465525" cy="1482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Seta para a direita 10"/>
            <p:cNvSpPr/>
            <p:nvPr/>
          </p:nvSpPr>
          <p:spPr>
            <a:xfrm rot="17567373">
              <a:off x="7176188" y="4322347"/>
              <a:ext cx="330139" cy="3105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Seta para a direita 11"/>
            <p:cNvSpPr/>
            <p:nvPr/>
          </p:nvSpPr>
          <p:spPr>
            <a:xfrm rot="980564">
              <a:off x="7474738" y="4222544"/>
              <a:ext cx="280253" cy="5785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4873887" y="432080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SE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5463806" y="5158933"/>
              <a:ext cx="720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Light guide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Conector de seta reta 14"/>
            <p:cNvCxnSpPr>
              <a:endCxn id="14" idx="0"/>
            </p:cNvCxnSpPr>
            <p:nvPr/>
          </p:nvCxnSpPr>
          <p:spPr>
            <a:xfrm>
              <a:off x="5823846" y="4782665"/>
              <a:ext cx="0" cy="3762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de seta reta 17"/>
            <p:cNvCxnSpPr/>
            <p:nvPr/>
          </p:nvCxnSpPr>
          <p:spPr>
            <a:xfrm flipH="1" flipV="1">
              <a:off x="5487321" y="3861048"/>
              <a:ext cx="109380" cy="4042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ixaDeTexto 25"/>
            <p:cNvSpPr txBox="1"/>
            <p:nvPr/>
          </p:nvSpPr>
          <p:spPr>
            <a:xfrm>
              <a:off x="4879353" y="3501008"/>
              <a:ext cx="11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Scintillator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Conector de seta reta 26"/>
            <p:cNvCxnSpPr/>
            <p:nvPr/>
          </p:nvCxnSpPr>
          <p:spPr>
            <a:xfrm>
              <a:off x="6036953" y="4873698"/>
              <a:ext cx="479263" cy="4275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CaixaDeTexto 30"/>
            <p:cNvSpPr txBox="1"/>
            <p:nvPr/>
          </p:nvSpPr>
          <p:spPr>
            <a:xfrm>
              <a:off x="6272482" y="5215345"/>
              <a:ext cx="18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Photoelectric conversion face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6438736" y="3347700"/>
              <a:ext cx="902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Dynode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33" name="Conector de seta reta 32"/>
            <p:cNvCxnSpPr/>
            <p:nvPr/>
          </p:nvCxnSpPr>
          <p:spPr>
            <a:xfrm flipV="1">
              <a:off x="6438736" y="3685674"/>
              <a:ext cx="336524" cy="6285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aixaDeTexto 36"/>
            <p:cNvSpPr txBox="1"/>
            <p:nvPr/>
          </p:nvSpPr>
          <p:spPr>
            <a:xfrm>
              <a:off x="7697539" y="3430741"/>
              <a:ext cx="12395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Collecting electrode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38" name="Conector de seta reta 37"/>
            <p:cNvCxnSpPr/>
            <p:nvPr/>
          </p:nvCxnSpPr>
          <p:spPr>
            <a:xfrm flipV="1">
              <a:off x="7768062" y="4063174"/>
              <a:ext cx="404338" cy="4852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2527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Thanks!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9DD7-F5A0-4A8A-AE68-565E21A1F103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689091"/>
      </p:ext>
    </p:extLst>
  </p:cSld>
  <p:clrMapOvr>
    <a:masterClrMapping/>
  </p:clrMapOvr>
</p:sld>
</file>

<file path=ppt/theme/theme1.xml><?xml version="1.0" encoding="utf-8"?>
<a:theme xmlns:a="http://schemas.openxmlformats.org/drawingml/2006/main" name="Folhagem">
  <a:themeElements>
    <a:clrScheme name="Folhagem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209</TotalTime>
  <Words>249</Words>
  <Application>Microsoft Office PowerPoint</Application>
  <PresentationFormat>Apresentação na tela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Folhagem</vt:lpstr>
      <vt:lpstr>Secondary Electron Detection</vt:lpstr>
      <vt:lpstr>INTRO</vt:lpstr>
      <vt:lpstr>BEAM-SAMPLE INTERACTIONS</vt:lpstr>
      <vt:lpstr>BEAM-SAMPLE INTERACTIONS</vt:lpstr>
      <vt:lpstr>Secondary Electrons</vt:lpstr>
      <vt:lpstr>SE Images</vt:lpstr>
      <vt:lpstr>SE Detection</vt:lpstr>
      <vt:lpstr>Apresentação do PowerPoint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Electron Detection</dc:title>
  <dc:creator>VAD</dc:creator>
  <cp:lastModifiedBy>VAD</cp:lastModifiedBy>
  <cp:revision>20</cp:revision>
  <dcterms:created xsi:type="dcterms:W3CDTF">2011-11-08T05:47:51Z</dcterms:created>
  <dcterms:modified xsi:type="dcterms:W3CDTF">2011-11-08T19:04:48Z</dcterms:modified>
</cp:coreProperties>
</file>